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9" r:id="rId3"/>
    <p:sldId id="287" r:id="rId4"/>
    <p:sldId id="288" r:id="rId5"/>
    <p:sldId id="301" r:id="rId6"/>
    <p:sldId id="304" r:id="rId7"/>
    <p:sldId id="297" r:id="rId8"/>
    <p:sldId id="264" r:id="rId9"/>
    <p:sldId id="310" r:id="rId10"/>
    <p:sldId id="299" r:id="rId11"/>
    <p:sldId id="261" r:id="rId12"/>
    <p:sldId id="290" r:id="rId13"/>
    <p:sldId id="291" r:id="rId14"/>
    <p:sldId id="294" r:id="rId15"/>
    <p:sldId id="285" r:id="rId16"/>
    <p:sldId id="274" r:id="rId17"/>
    <p:sldId id="273" r:id="rId18"/>
    <p:sldId id="286" r:id="rId19"/>
    <p:sldId id="302" r:id="rId20"/>
    <p:sldId id="303" r:id="rId21"/>
    <p:sldId id="307" r:id="rId22"/>
    <p:sldId id="309" r:id="rId23"/>
    <p:sldId id="30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86" autoAdjust="0"/>
    <p:restoredTop sz="66007" autoAdjust="0"/>
  </p:normalViewPr>
  <p:slideViewPr>
    <p:cSldViewPr snapToGrid="0">
      <p:cViewPr varScale="1">
        <p:scale>
          <a:sx n="87" d="100"/>
          <a:sy n="87" d="100"/>
        </p:scale>
        <p:origin x="99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1099D-249D-CE49-AF1C-DE573D9558FE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6BA27-85FD-F843-9546-BC770736B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49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5ED7E-FC1B-4875-BF4E-A05DD3342750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CBECA-FBE2-4153-AF01-28380DDF2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50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CBECA-FBE2-4153-AF01-28380DDF2D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08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08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Example: 4</a:t>
            </a:r>
            <a:r>
              <a:rPr lang="en-US" baseline="30000" dirty="0" smtClean="0"/>
              <a:t>th</a:t>
            </a:r>
            <a:r>
              <a:rPr lang="en-US" dirty="0" smtClean="0"/>
              <a:t> year </a:t>
            </a:r>
            <a:r>
              <a:rPr lang="en-US" dirty="0" err="1" smtClean="0"/>
              <a:t>Jewison</a:t>
            </a:r>
            <a:r>
              <a:rPr lang="en-US" dirty="0" smtClean="0"/>
              <a:t> students</a:t>
            </a:r>
            <a:r>
              <a:rPr lang="en-US" baseline="0" dirty="0" smtClean="0"/>
              <a:t> looking a marketing campaigns for movie before and after the release and initial reception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BA4AA-FD33-C848-9D06-32724643DE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3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BA4AA-FD33-C848-9D06-32724643DE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69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CBECA-FBE2-4153-AF01-28380DDF2D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66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BA4AA-FD33-C848-9D06-32724643DE5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85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BA4AA-FD33-C848-9D06-32724643DE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53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CBECA-FBE2-4153-AF01-28380DDF2D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57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CBECA-FBE2-4153-AF01-28380DDF2D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81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CBECA-FBE2-4153-AF01-28380DDF2D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81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CBECA-FBE2-4153-AF01-28380DDF2D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81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CBECA-FBE2-4153-AF01-28380DDF2D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56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cs typeface="Arial" charset="0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cs typeface="Arial" charset="0"/>
            </a:endParaRP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BA4AA-FD33-C848-9D06-32724643DE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00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1200" dirty="0" smtClean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CBECA-FBE2-4153-AF01-28380DDF2D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71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CBECA-FBE2-4153-AF01-28380DDF2D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79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CBECA-FBE2-4153-AF01-28380DDF2D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79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BA4AA-FD33-C848-9D06-32724643DE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84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900" b="1" kern="1200" cap="none" baseline="0" dirty="0">
              <a:solidFill>
                <a:srgbClr val="0070C0"/>
              </a:solidFill>
              <a:effectLst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CBECA-FBE2-4153-AF01-28380DDF2D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52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CBECA-FBE2-4153-AF01-28380DDF2D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32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057401"/>
            <a:ext cx="10668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800600"/>
            <a:ext cx="10668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4572000"/>
            <a:ext cx="49784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6851166" y="599840"/>
            <a:ext cx="2147109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763696" y="555387"/>
            <a:ext cx="2147109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3008195" y="735839"/>
            <a:ext cx="1658112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7095664" y="780292"/>
            <a:ext cx="1658112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4789284" y="936016"/>
            <a:ext cx="2147109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5033783" y="1116468"/>
            <a:ext cx="1658112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169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eion.ca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rchivescanada.ca/" TargetMode="External"/><Relationship Id="rId5" Type="http://schemas.openxmlformats.org/officeDocument/2006/relationships/hyperlink" Target="https://web.toronto.ca/city-government/accountability-operations-customer-service/access-city-information-or-records/city-of-toronto-archives/" TargetMode="External"/><Relationship Id="rId4" Type="http://schemas.openxmlformats.org/officeDocument/2006/relationships/hyperlink" Target="https://discoverarchives.library.utoronto.ca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ao-archivists.ca/for-researcher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chivists.ca/sites/default/files/Attachments/Outreach_attachments/Whats-an-Archives.PDF" TargetMode="External"/><Relationship Id="rId4" Type="http://schemas.openxmlformats.org/officeDocument/2006/relationships/hyperlink" Target="http://www.collectionscanada.gc.ca/04/0416_e.html#top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vicu.utoronto.ca/sites/default/files/special_collections/coleridge/marginalia/colquhoun_treatise_on_indigence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brary.vicu.utoronto.ca/sites/default/files/COLQUHOUN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vicu.utoronto.ca/exhibitions/nassr/colerdige_response.htm#titl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bookhistory.ischool.utoronto.ca/annuals/1829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brary.vicu.utoronto.ca/collections/special_collections" TargetMode="External"/><Relationship Id="rId5" Type="http://schemas.openxmlformats.org/officeDocument/2006/relationships/hyperlink" Target="http://digitalcollections.vicu.utoronto.ca/RS/?r=4419" TargetMode="External"/><Relationship Id="rId4" Type="http://schemas.openxmlformats.org/officeDocument/2006/relationships/hyperlink" Target="http://library.vicu.utoronto.ca/collections/exhibitions/burning_bright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vicu.utoronto.ca/collections/special_collections/f79_jay_macphers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vicu.utoronto.ca/collections/special_collections/f79_jay_macpherso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226" y="502744"/>
            <a:ext cx="7313942" cy="2036709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b="1" dirty="0" smtClean="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ARCHIVES AND Special collections</a:t>
            </a:r>
            <a:r>
              <a:rPr lang="en-US" altLang="en-US" sz="3600" b="1" dirty="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/>
            </a:r>
            <a:b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308" y="3632009"/>
            <a:ext cx="8695902" cy="2185109"/>
          </a:xfrm>
        </p:spPr>
        <p:txBody>
          <a:bodyPr>
            <a:normAutofit/>
          </a:bodyPr>
          <a:lstStyle/>
          <a:p>
            <a:r>
              <a:rPr lang="en-US" b="1" dirty="0" smtClean="0"/>
              <a:t>2018 Scholars In Residence Program</a:t>
            </a:r>
          </a:p>
          <a:p>
            <a:pPr algn="ctr"/>
            <a:r>
              <a:rPr lang="en-US" dirty="0" smtClean="0"/>
              <a:t> Agatha </a:t>
            </a:r>
            <a:r>
              <a:rPr lang="en-US" dirty="0" err="1"/>
              <a:t>barc</a:t>
            </a:r>
            <a:r>
              <a:rPr lang="en-US" dirty="0"/>
              <a:t> and Roma </a:t>
            </a:r>
            <a:r>
              <a:rPr lang="en-US" dirty="0" err="1" smtClean="0"/>
              <a:t>Kail</a:t>
            </a:r>
            <a:r>
              <a:rPr lang="en-US" dirty="0" smtClean="0"/>
              <a:t>,</a:t>
            </a:r>
            <a:endParaRPr lang="en-US" sz="1200" dirty="0" smtClean="0"/>
          </a:p>
          <a:p>
            <a:pPr algn="ctr"/>
            <a:r>
              <a:rPr lang="en-US" dirty="0" smtClean="0"/>
              <a:t>Victoria </a:t>
            </a:r>
            <a:r>
              <a:rPr lang="en-US" dirty="0"/>
              <a:t>university library</a:t>
            </a:r>
          </a:p>
          <a:p>
            <a:endParaRPr lang="en-US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7076303" y="2643265"/>
            <a:ext cx="3859942" cy="2753497"/>
            <a:chOff x="3552" y="0"/>
            <a:chExt cx="1884" cy="1247"/>
          </a:xfrm>
          <a:noFill/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52" y="0"/>
              <a:ext cx="1885" cy="1248"/>
            </a:xfrm>
            <a:prstGeom prst="rect">
              <a:avLst/>
            </a:prstGeom>
            <a:grpFill/>
            <a:ln w="6350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552" y="0"/>
              <a:ext cx="1885" cy="1248"/>
            </a:xfrm>
            <a:prstGeom prst="rect">
              <a:avLst/>
            </a:prstGeom>
            <a:grpFill/>
            <a:ln w="6350"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/>
            </a:p>
          </p:txBody>
        </p:sp>
      </p:grpSp>
      <p:pic>
        <p:nvPicPr>
          <p:cNvPr id="13" name="Content Placeholder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511" y="229721"/>
            <a:ext cx="2848127" cy="213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918" y="1617160"/>
            <a:ext cx="2867885" cy="1902017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35922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Archival literacy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5203" y="1856962"/>
            <a:ext cx="10083420" cy="3964620"/>
          </a:xfrm>
        </p:spPr>
        <p:txBody>
          <a:bodyPr>
            <a:normAutofit fontScale="92500" lnSpcReduction="10000"/>
          </a:bodyPr>
          <a:lstStyle/>
          <a:p>
            <a:pPr marL="339725" indent="-339725">
              <a:spcBef>
                <a:spcPts val="4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1600" i="1" dirty="0">
                <a:solidFill>
                  <a:srgbClr val="000000"/>
                </a:solidFill>
                <a:cs typeface="Arial" pitchFamily="34" charset="0"/>
              </a:rPr>
              <a:t>Archival Literacy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 involves questioning the </a:t>
            </a: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records and also why they were kept. </a:t>
            </a: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  <a:p>
            <a:pPr marL="1082675" lvl="1" indent="-339725">
              <a:spcBef>
                <a:spcPts val="4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Just because a record appears in an archives, does not necessarily mean that it is </a:t>
            </a:r>
            <a:r>
              <a:rPr lang="en-US" sz="1600" b="1" dirty="0" smtClean="0">
                <a:solidFill>
                  <a:srgbClr val="000000"/>
                </a:solidFill>
                <a:cs typeface="Arial" pitchFamily="34" charset="0"/>
              </a:rPr>
              <a:t>reliable</a:t>
            </a: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  <a:p>
            <a:pPr marL="1082675" lvl="1" indent="-339725">
              <a:spcBef>
                <a:spcPts val="4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Just because personal records do not appear in an archives, does not necessarily mean they were never </a:t>
            </a: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written; or, they could appear in a different archives.</a:t>
            </a:r>
          </a:p>
          <a:p>
            <a:pPr marL="742950" lvl="1" indent="0">
              <a:spcBef>
                <a:spcPts val="400"/>
              </a:spcBef>
              <a:buClr>
                <a:schemeClr val="tx1"/>
              </a:buClr>
              <a:buSzPct val="70000"/>
              <a:buNone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endParaRPr lang="en-US" sz="1600" dirty="0" smtClean="0">
              <a:solidFill>
                <a:srgbClr val="000000"/>
              </a:solidFill>
              <a:cs typeface="Arial" pitchFamily="34" charset="0"/>
            </a:endParaRPr>
          </a:p>
          <a:p>
            <a:pPr marL="339725" indent="-339725">
              <a:spcBef>
                <a:spcPts val="4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Can you determine the following:</a:t>
            </a:r>
          </a:p>
          <a:p>
            <a:pPr marL="1082675" lvl="1" indent="-339725">
              <a:spcBef>
                <a:spcPts val="4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Who 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created the document?  </a:t>
            </a: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- not always known</a:t>
            </a: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  <a:p>
            <a:pPr marL="1082675" lvl="1" indent="-339725">
              <a:spcBef>
                <a:spcPts val="4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Why did they create the record?  </a:t>
            </a: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- function</a:t>
            </a: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  <a:p>
            <a:pPr marL="1082675" lvl="1" indent="-339725">
              <a:spcBef>
                <a:spcPts val="4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What is the historical context </a:t>
            </a:r>
            <a:r>
              <a:rPr lang="en-CA" sz="1600" dirty="0">
                <a:solidFill>
                  <a:srgbClr val="000000"/>
                </a:solidFill>
                <a:cs typeface="Arial" pitchFamily="34" charset="0"/>
              </a:rPr>
              <a:t>(time, place, and situation) within which it was created? </a:t>
            </a:r>
            <a:endParaRPr lang="en-CA" sz="1600" dirty="0" smtClean="0">
              <a:solidFill>
                <a:srgbClr val="000000"/>
              </a:solidFill>
              <a:cs typeface="Arial" pitchFamily="34" charset="0"/>
            </a:endParaRPr>
          </a:p>
          <a:p>
            <a:pPr marL="1082675" lvl="1" indent="-339725">
              <a:spcBef>
                <a:spcPts val="4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CA" sz="1600" dirty="0" smtClean="0">
                <a:solidFill>
                  <a:srgbClr val="000000"/>
                </a:solidFill>
                <a:cs typeface="Arial" pitchFamily="34" charset="0"/>
              </a:rPr>
              <a:t>Why was the record kept? By creator, custodian, archivist.</a:t>
            </a:r>
            <a:endParaRPr lang="en-CA" sz="1600" dirty="0">
              <a:solidFill>
                <a:srgbClr val="000000"/>
              </a:solidFill>
              <a:cs typeface="Arial" pitchFamily="34" charset="0"/>
            </a:endParaRPr>
          </a:p>
          <a:p>
            <a:pPr marL="1082675" lvl="1" indent="-339725">
              <a:spcBef>
                <a:spcPts val="4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Is there a bias?  How is it revealed?</a:t>
            </a:r>
          </a:p>
          <a:p>
            <a:pPr marL="1082675" lvl="1" indent="-339725">
              <a:spcBef>
                <a:spcPts val="4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What </a:t>
            </a: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evidence can this  record 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contribute to my research? </a:t>
            </a:r>
            <a:endParaRPr lang="en-US" sz="1600" dirty="0" smtClean="0">
              <a:solidFill>
                <a:srgbClr val="000000"/>
              </a:solidFill>
              <a:cs typeface="Arial" pitchFamily="34" charset="0"/>
            </a:endParaRPr>
          </a:p>
          <a:p>
            <a:pPr marL="1082675" lvl="1" indent="-339725">
              <a:spcBef>
                <a:spcPts val="400"/>
              </a:spcBef>
              <a:buClr>
                <a:schemeClr val="tx1"/>
              </a:buClr>
              <a:buSzPct val="70000"/>
              <a:buFont typeface="Courier New" pitchFamily="49" charset="0"/>
              <a:buChar char="o"/>
              <a:tabLst>
                <a:tab pos="339725" algn="l"/>
                <a:tab pos="796925" algn="l"/>
                <a:tab pos="1254125" algn="l"/>
                <a:tab pos="1711325" algn="l"/>
                <a:tab pos="2168525" algn="l"/>
                <a:tab pos="2625725" algn="l"/>
                <a:tab pos="3082925" algn="l"/>
                <a:tab pos="3540125" algn="l"/>
                <a:tab pos="3997325" algn="l"/>
                <a:tab pos="4454525" algn="l"/>
                <a:tab pos="4911725" algn="l"/>
                <a:tab pos="5368925" algn="l"/>
                <a:tab pos="5826125" algn="l"/>
                <a:tab pos="6283325" algn="l"/>
                <a:tab pos="6740525" algn="l"/>
                <a:tab pos="7197725" algn="l"/>
                <a:tab pos="7654925" algn="l"/>
                <a:tab pos="8112125" algn="l"/>
                <a:tab pos="8569325" algn="l"/>
                <a:tab pos="9026525" algn="l"/>
                <a:tab pos="9483725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What does the absence of certain records say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in this situation?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08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762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Libraries and </a:t>
            </a:r>
            <a:r>
              <a:rPr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Archives: </a:t>
            </a:r>
            <a:r>
              <a:rPr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Differences</a:t>
            </a:r>
            <a:endParaRPr lang="en-CA" sz="2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6210457"/>
              </p:ext>
            </p:extLst>
          </p:nvPr>
        </p:nvGraphicFramePr>
        <p:xfrm>
          <a:off x="940708" y="934212"/>
          <a:ext cx="10259176" cy="4777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9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9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138">
                <a:tc>
                  <a:txBody>
                    <a:bodyPr/>
                    <a:lstStyle/>
                    <a:p>
                      <a:r>
                        <a:rPr lang="en-US" dirty="0" smtClean="0"/>
                        <a:t>Archives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Libraries and Some Special Collections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999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Closed </a:t>
                      </a:r>
                      <a:r>
                        <a:rPr lang="en-US" sz="20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stacks –</a:t>
                      </a:r>
                      <a:r>
                        <a:rPr lang="en-US" sz="2000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 your material will be retrieved for you</a:t>
                      </a:r>
                      <a:r>
                        <a:rPr lang="en-US" sz="20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;  storage</a:t>
                      </a:r>
                      <a:r>
                        <a:rPr lang="en-US" sz="2000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 is </a:t>
                      </a:r>
                      <a:r>
                        <a:rPr lang="en-US" sz="20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secure 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and humidity </a:t>
                      </a:r>
                      <a:r>
                        <a:rPr lang="en-US" sz="20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controlled</a:t>
                      </a:r>
                      <a:endParaRPr lang="en-C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Open </a:t>
                      </a:r>
                      <a:r>
                        <a:rPr lang="en-US" sz="20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stacks – you can browse</a:t>
                      </a:r>
                      <a:r>
                        <a:rPr lang="en-US" sz="2000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 and take items off the shelf on your own</a:t>
                      </a:r>
                      <a:endParaRPr lang="en-C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13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C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C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368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Organized</a:t>
                      </a:r>
                      <a:r>
                        <a:rPr lang="en-US" sz="2000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 by provenance</a:t>
                      </a:r>
                      <a:endParaRPr lang="en-C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Organized 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by </a:t>
                      </a:r>
                      <a:r>
                        <a:rPr lang="en-US" sz="20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subject </a:t>
                      </a:r>
                      <a:endParaRPr lang="en-C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29612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Group of material is described on a number of different levels: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fonds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 level, series level and item level (hierarchy for context)</a:t>
                      </a:r>
                      <a:endParaRPr lang="en-C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Material is described on an individual level (e.g. catalogue record for a single book)</a:t>
                      </a:r>
                      <a:endParaRPr lang="en-C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999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You search </a:t>
                      </a:r>
                      <a:r>
                        <a:rPr lang="en-US" sz="20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the finding aid 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(listing of everything in the </a:t>
                      </a:r>
                      <a:r>
                        <a:rPr lang="en-US" sz="2000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fonds</a:t>
                      </a:r>
                      <a:r>
                        <a:rPr lang="en-US" sz="2000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)</a:t>
                      </a:r>
                      <a:r>
                        <a:rPr lang="en-US" sz="2000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 associated with the creator to find relevant records</a:t>
                      </a:r>
                      <a:endParaRPr lang="en-C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MS PGothic"/>
                          <a:cs typeface="Arial"/>
                        </a:rPr>
                        <a:t>You search for materials on your subject using an online catalogue</a:t>
                      </a:r>
                      <a:endParaRPr lang="en-CA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42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an Archive?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871769" cy="3894056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Different types of archives collect different types of records which can inform your research with archival evidence:</a:t>
            </a:r>
          </a:p>
          <a:p>
            <a:pPr lvl="1"/>
            <a:r>
              <a:rPr lang="en-CA" sz="2400" dirty="0" smtClean="0"/>
              <a:t>Minutes</a:t>
            </a:r>
            <a:r>
              <a:rPr lang="en-CA" sz="2400" dirty="0"/>
              <a:t>, by-laws, and administrative </a:t>
            </a:r>
            <a:r>
              <a:rPr lang="en-CA" sz="2400" dirty="0" smtClean="0"/>
              <a:t>records </a:t>
            </a:r>
            <a:r>
              <a:rPr lang="mr-IN" sz="2400" dirty="0" smtClean="0"/>
              <a:t>–</a:t>
            </a:r>
            <a:r>
              <a:rPr lang="en-CA" sz="2400" dirty="0" smtClean="0"/>
              <a:t> City or Provincial Archives</a:t>
            </a:r>
            <a:endParaRPr lang="en-CA" sz="2400" dirty="0"/>
          </a:p>
          <a:p>
            <a:pPr lvl="1"/>
            <a:r>
              <a:rPr lang="en-CA" sz="2400" dirty="0" smtClean="0"/>
              <a:t>Records documenting </a:t>
            </a:r>
            <a:r>
              <a:rPr lang="en-CA" sz="2400" dirty="0"/>
              <a:t>a particular cause or function </a:t>
            </a:r>
            <a:r>
              <a:rPr lang="mr-IN" sz="2400" dirty="0" smtClean="0"/>
              <a:t>–</a:t>
            </a:r>
            <a:r>
              <a:rPr lang="en-CA" sz="2400" dirty="0" smtClean="0"/>
              <a:t> Community Archives (i.e. CLGA,  AGO)</a:t>
            </a:r>
          </a:p>
          <a:p>
            <a:pPr lvl="1"/>
            <a:r>
              <a:rPr lang="en-CA" sz="2400" dirty="0" smtClean="0"/>
              <a:t>Posters </a:t>
            </a:r>
            <a:r>
              <a:rPr lang="en-CA" sz="2400" dirty="0"/>
              <a:t>and </a:t>
            </a:r>
            <a:r>
              <a:rPr lang="en-CA" sz="2400" dirty="0" smtClean="0"/>
              <a:t>marketing </a:t>
            </a:r>
            <a:r>
              <a:rPr lang="mr-IN" sz="2400" dirty="0" smtClean="0"/>
              <a:t>–</a:t>
            </a:r>
            <a:r>
              <a:rPr lang="en-CA" sz="2400" dirty="0" smtClean="0"/>
              <a:t> Film, Music Theatre Archives (TIFF,  </a:t>
            </a:r>
            <a:r>
              <a:rPr lang="en-CA" sz="2400" dirty="0" err="1" smtClean="0"/>
              <a:t>UofT</a:t>
            </a:r>
            <a:r>
              <a:rPr lang="en-CA" sz="2400" dirty="0" smtClean="0"/>
              <a:t> Media Commons, Stratford)</a:t>
            </a:r>
          </a:p>
          <a:p>
            <a:pPr lvl="1"/>
            <a:r>
              <a:rPr lang="en-CA" sz="2400" dirty="0"/>
              <a:t>Diaries, correspondence, photographs, and audio-visual records </a:t>
            </a:r>
          </a:p>
          <a:p>
            <a:pPr lvl="1"/>
            <a:endParaRPr lang="en-CA" sz="2400" dirty="0"/>
          </a:p>
          <a:p>
            <a:pPr lvl="1"/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166" y="563396"/>
            <a:ext cx="8166100" cy="1143000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Finding a Relevant Archive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Ask critical questions:</a:t>
            </a:r>
          </a:p>
          <a:p>
            <a:pPr lvl="1"/>
            <a:r>
              <a:rPr lang="en-US" sz="2400" dirty="0"/>
              <a:t>In what functions or activities did the organization or person engage?</a:t>
            </a:r>
          </a:p>
          <a:p>
            <a:pPr lvl="1"/>
            <a:r>
              <a:rPr lang="en-US" sz="2400" dirty="0"/>
              <a:t>What records might have been created? </a:t>
            </a:r>
          </a:p>
          <a:p>
            <a:pPr lvl="1"/>
            <a:r>
              <a:rPr lang="en-US" sz="2400" dirty="0"/>
              <a:t>Who would have created them? preserved them?</a:t>
            </a:r>
          </a:p>
          <a:p>
            <a:pPr lvl="1"/>
            <a:r>
              <a:rPr lang="en-US" sz="2400" dirty="0"/>
              <a:t>Might these documents have survived? </a:t>
            </a:r>
          </a:p>
          <a:p>
            <a:pPr lvl="1"/>
            <a:r>
              <a:rPr lang="en-US" sz="2400" dirty="0"/>
              <a:t>What repositories are most likely to hold them?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42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52646"/>
            <a:ext cx="9603275" cy="1049235"/>
          </a:xfrm>
        </p:spPr>
        <p:txBody>
          <a:bodyPr/>
          <a:lstStyle/>
          <a:p>
            <a:pPr algn="ctr"/>
            <a:r>
              <a:rPr lang="en-US" dirty="0" smtClean="0"/>
              <a:t>ACCESS TOOLS</a:t>
            </a:r>
            <a:br>
              <a:rPr lang="en-US" dirty="0" smtClean="0"/>
            </a:br>
            <a:r>
              <a:rPr lang="en-US" dirty="0" smtClean="0"/>
              <a:t>Finding Archives and their Finding Aids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711300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1600" dirty="0" smtClean="0"/>
              <a:t>AAO’s ARCHEION (portal for all archival collections across Ontario) - 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hlinkClick r:id="rId3"/>
              </a:rPr>
              <a:t>http://www.archeion.ca/</a:t>
            </a:r>
            <a:endParaRPr lang="en-US" altLang="en-US" sz="1600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1600" dirty="0" smtClean="0"/>
              <a:t>Discover Archives (U of T Archives </a:t>
            </a:r>
            <a:r>
              <a:rPr lang="en-US" sz="1600" dirty="0"/>
              <a:t>portal) - </a:t>
            </a:r>
            <a:r>
              <a:rPr lang="en-US" sz="1600" dirty="0">
                <a:hlinkClick r:id="rId4"/>
              </a:rPr>
              <a:t>https://discoverarchives.library.utoronto.ca/</a:t>
            </a:r>
            <a:endParaRPr lang="en-US" sz="1600" dirty="0"/>
          </a:p>
          <a:p>
            <a:r>
              <a:rPr lang="en-US" altLang="en-US" sz="1600" dirty="0"/>
              <a:t>City of Toronto Archives - </a:t>
            </a:r>
            <a:r>
              <a:rPr lang="en-US" altLang="en-US" sz="1600" dirty="0">
                <a:ea typeface="MS PGothic" panose="020B0600070205080204" pitchFamily="34" charset="-128"/>
                <a:cs typeface="Arial" panose="020B0604020202020204" pitchFamily="34" charset="0"/>
                <a:hlinkClick r:id="rId5"/>
              </a:rPr>
              <a:t>https://web.toronto.ca/city-government/accountability-operations-customer-service/access-city-information-or-records/city-of-toronto-archives</a:t>
            </a:r>
            <a:r>
              <a:rPr lang="en-US" altLang="en-US" sz="1600" dirty="0" smtClean="0">
                <a:ea typeface="MS PGothic" panose="020B0600070205080204" pitchFamily="34" charset="-128"/>
                <a:cs typeface="Arial" panose="020B0604020202020204" pitchFamily="34" charset="0"/>
                <a:hlinkClick r:id="rId5"/>
              </a:rPr>
              <a:t>/</a:t>
            </a:r>
            <a:endParaRPr lang="en-US" altLang="en-US" sz="1600" dirty="0" smtClean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1600" dirty="0" smtClean="0"/>
              <a:t>Library and Archives Canada: </a:t>
            </a:r>
            <a:r>
              <a:rPr lang="en-US" sz="1600" dirty="0" smtClean="0">
                <a:hlinkClick r:id="rId6"/>
              </a:rPr>
              <a:t>www.archivescanada.ca</a:t>
            </a:r>
            <a:endParaRPr lang="en-US" sz="1600" dirty="0"/>
          </a:p>
          <a:p>
            <a:endParaRPr lang="en-US" altLang="en-US" sz="1600" dirty="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en-US" sz="1600" b="1" dirty="0" smtClean="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Most institutions have their finding aids online.  </a:t>
            </a:r>
          </a:p>
        </p:txBody>
      </p:sp>
    </p:spTree>
    <p:extLst>
      <p:ext uri="{BB962C8B-B14F-4D97-AF65-F5344CB8AC3E}">
        <p14:creationId xmlns:p14="http://schemas.microsoft.com/office/powerpoint/2010/main" val="376244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the Archivist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Talk </a:t>
            </a:r>
            <a:r>
              <a:rPr lang="en-US" u="sng" dirty="0" smtClean="0"/>
              <a:t>ahead of time</a:t>
            </a:r>
            <a:r>
              <a:rPr lang="en-US" dirty="0" smtClean="0"/>
              <a:t> to the archivist at the archives you plan to use</a:t>
            </a:r>
          </a:p>
          <a:p>
            <a:r>
              <a:rPr lang="en-US" dirty="0" smtClean="0"/>
              <a:t>They can:</a:t>
            </a:r>
          </a:p>
          <a:p>
            <a:pPr lvl="1"/>
            <a:r>
              <a:rPr lang="en-US" dirty="0" smtClean="0"/>
              <a:t>confirm that you have chosen an </a:t>
            </a:r>
            <a:r>
              <a:rPr lang="en-US" u="sng" dirty="0" smtClean="0"/>
              <a:t>appropriate archives </a:t>
            </a:r>
            <a:r>
              <a:rPr lang="en-US" dirty="0" smtClean="0"/>
              <a:t>or refer you to one that is more relevant</a:t>
            </a:r>
          </a:p>
          <a:p>
            <a:pPr lvl="1"/>
            <a:r>
              <a:rPr lang="en-US" dirty="0"/>
              <a:t>explain the </a:t>
            </a:r>
            <a:r>
              <a:rPr lang="en-US" u="sng" dirty="0"/>
              <a:t>registration process </a:t>
            </a:r>
            <a:r>
              <a:rPr lang="en-US" dirty="0"/>
              <a:t>and other logistical </a:t>
            </a:r>
            <a:r>
              <a:rPr lang="en-US" dirty="0" smtClean="0"/>
              <a:t>information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ssist you in locating and reading their </a:t>
            </a:r>
            <a:r>
              <a:rPr lang="en-US" u="sng" dirty="0" smtClean="0"/>
              <a:t>finding aids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ssist you in selecting relevant </a:t>
            </a:r>
            <a:r>
              <a:rPr lang="en-US" dirty="0" err="1" smtClean="0"/>
              <a:t>fonds</a:t>
            </a:r>
            <a:r>
              <a:rPr lang="en-US" dirty="0"/>
              <a:t> </a:t>
            </a:r>
            <a:r>
              <a:rPr lang="en-US" dirty="0" smtClean="0"/>
              <a:t>or records</a:t>
            </a:r>
          </a:p>
        </p:txBody>
      </p:sp>
    </p:spTree>
    <p:extLst>
      <p:ext uri="{BB962C8B-B14F-4D97-AF65-F5344CB8AC3E}">
        <p14:creationId xmlns:p14="http://schemas.microsoft.com/office/powerpoint/2010/main" val="69178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Helpful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For Researchers</a:t>
            </a:r>
            <a:r>
              <a:rPr lang="en-US" dirty="0" smtClean="0"/>
              <a:t>:  AAO (Archives Association of Ontario)</a:t>
            </a:r>
          </a:p>
          <a:p>
            <a:r>
              <a:rPr lang="en-US" dirty="0" smtClean="0">
                <a:hlinkClick r:id="rId4"/>
              </a:rPr>
              <a:t>Using Archives – A Practial Guide for Researchers</a:t>
            </a:r>
            <a:r>
              <a:rPr lang="en-US" dirty="0" smtClean="0"/>
              <a:t>: LAC (Library &amp; Archives Canada) - no longer maintained but useful</a:t>
            </a:r>
          </a:p>
          <a:p>
            <a:r>
              <a:rPr lang="en-US" dirty="0" smtClean="0">
                <a:hlinkClick r:id="rId5"/>
              </a:rPr>
              <a:t>What is an Archive?</a:t>
            </a:r>
            <a:r>
              <a:rPr lang="en-US" dirty="0" smtClean="0"/>
              <a:t>:  ACA (Association of Canadian Archivists)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69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Archival Associations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0" y="1701800"/>
            <a:ext cx="8001000" cy="4318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Information in this presentation is taken from definitions and descriptions written by the following associations:</a:t>
            </a:r>
          </a:p>
          <a:p>
            <a:pPr lvl="1"/>
            <a:r>
              <a:rPr lang="en-US" b="1" dirty="0" smtClean="0"/>
              <a:t>Association of Canadian Archivists (ACA)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Society of American Archivists (SAA)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Library and Archives Canada (LAC)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Archives Association of Ontario (AAO)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2733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CA" dirty="0" smtClean="0"/>
              <a:t>Rare Books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CA" sz="2800" b="1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7" b="7247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idx="17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r="22920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" b="25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48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Annotated books or Marginalia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Northrop Frye Annotated Collection</a:t>
            </a:r>
          </a:p>
          <a:p>
            <a:pPr lvl="1"/>
            <a:r>
              <a:rPr lang="en-US" dirty="0" smtClean="0"/>
              <a:t>Marshall McLuhan</a:t>
            </a:r>
          </a:p>
          <a:p>
            <a:pPr lvl="1"/>
            <a:r>
              <a:rPr lang="en-US" dirty="0" smtClean="0"/>
              <a:t>Margaret Atwood</a:t>
            </a:r>
          </a:p>
          <a:p>
            <a:pPr lvl="1"/>
            <a:r>
              <a:rPr lang="en-US" dirty="0" smtClean="0"/>
              <a:t>Alice Munroe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S.T. </a:t>
            </a:r>
            <a:r>
              <a:rPr lang="en-US" dirty="0" err="1" smtClean="0"/>
              <a:t>Colederidge</a:t>
            </a:r>
            <a:r>
              <a:rPr lang="en-US" dirty="0" smtClean="0"/>
              <a:t> Marginalia </a:t>
            </a:r>
          </a:p>
          <a:p>
            <a:pPr lvl="1"/>
            <a:r>
              <a:rPr lang="en-US" dirty="0" smtClean="0">
                <a:hlinkClick r:id="rId3"/>
              </a:rPr>
              <a:t>Patrick Colquhoun, A Treatise on Indigence . . . .  London 1806</a:t>
            </a:r>
            <a:r>
              <a:rPr lang="en-US" dirty="0" smtClean="0"/>
              <a:t> (image)</a:t>
            </a:r>
          </a:p>
          <a:p>
            <a:pPr lvl="1"/>
            <a:r>
              <a:rPr lang="en-US" dirty="0"/>
              <a:t>Entry in </a:t>
            </a:r>
            <a:r>
              <a:rPr lang="en-US" dirty="0">
                <a:hlinkClick r:id="rId4"/>
              </a:rPr>
              <a:t>online </a:t>
            </a:r>
            <a:r>
              <a:rPr lang="en-US" i="1" dirty="0">
                <a:hlinkClick r:id="rId4"/>
              </a:rPr>
              <a:t>Supplement to Marginalia</a:t>
            </a:r>
            <a:r>
              <a:rPr lang="en-US" dirty="0"/>
              <a:t> by H.J. Jackson</a:t>
            </a:r>
            <a:endParaRPr lang="en-US" sz="2000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594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Archives and Special Collections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Traditional mandate for an Archives is to </a:t>
            </a:r>
            <a:r>
              <a:rPr lang="en-US" b="1" dirty="0" smtClean="0"/>
              <a:t>acquire, appraise, select, preserve and make available </a:t>
            </a:r>
            <a:r>
              <a:rPr lang="en-US" dirty="0" smtClean="0"/>
              <a:t>records of </a:t>
            </a:r>
            <a:r>
              <a:rPr lang="en-US" b="1" dirty="0" smtClean="0"/>
              <a:t>enduring value </a:t>
            </a:r>
            <a:r>
              <a:rPr lang="en-US" dirty="0" smtClean="0"/>
              <a:t>for use, memory, research, or evidence </a:t>
            </a:r>
            <a:r>
              <a:rPr lang="mr-IN" dirty="0" smtClean="0"/>
              <a:t>–</a:t>
            </a:r>
            <a:r>
              <a:rPr lang="en-US" dirty="0" smtClean="0"/>
              <a:t> records include </a:t>
            </a:r>
            <a:r>
              <a:rPr lang="en-US" b="1" dirty="0" smtClean="0"/>
              <a:t>all media types </a:t>
            </a:r>
            <a:r>
              <a:rPr lang="en-US" dirty="0" smtClean="0"/>
              <a:t>from </a:t>
            </a:r>
            <a:r>
              <a:rPr lang="en-US" b="1" dirty="0" smtClean="0"/>
              <a:t>public and/or private </a:t>
            </a:r>
            <a:r>
              <a:rPr lang="en-US" dirty="0" smtClean="0"/>
              <a:t>organizations, families, or persons</a:t>
            </a:r>
          </a:p>
          <a:p>
            <a:endParaRPr lang="en-US" dirty="0" smtClean="0"/>
          </a:p>
          <a:p>
            <a:r>
              <a:rPr lang="en-US" dirty="0" smtClean="0"/>
              <a:t>Special Collections vary by institution: </a:t>
            </a:r>
          </a:p>
          <a:p>
            <a:pPr lvl="1"/>
            <a:r>
              <a:rPr lang="en-US" b="1" dirty="0" smtClean="0"/>
              <a:t>at Vic</a:t>
            </a:r>
            <a:r>
              <a:rPr lang="en-US" dirty="0" smtClean="0"/>
              <a:t>: includes rare books, published material </a:t>
            </a:r>
            <a:r>
              <a:rPr lang="en-US" b="1" dirty="0" smtClean="0"/>
              <a:t>and </a:t>
            </a:r>
            <a:r>
              <a:rPr lang="en-US" dirty="0" smtClean="0"/>
              <a:t>archival </a:t>
            </a:r>
            <a:r>
              <a:rPr lang="en-US" dirty="0" err="1" smtClean="0"/>
              <a:t>fonds</a:t>
            </a:r>
            <a:r>
              <a:rPr lang="en-US" dirty="0" smtClean="0"/>
              <a:t> specifically </a:t>
            </a:r>
            <a:r>
              <a:rPr lang="en-US" dirty="0"/>
              <a:t>chosen for preservation to support </a:t>
            </a:r>
            <a:r>
              <a:rPr lang="en-US" dirty="0" smtClean="0"/>
              <a:t>research </a:t>
            </a:r>
            <a:r>
              <a:rPr lang="en-US" dirty="0"/>
              <a:t>and </a:t>
            </a:r>
            <a:r>
              <a:rPr lang="en-US" dirty="0" smtClean="0"/>
              <a:t>programs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b="1" dirty="0" smtClean="0"/>
              <a:t>Elsewhere</a:t>
            </a:r>
            <a:r>
              <a:rPr lang="en-US" dirty="0" smtClean="0"/>
              <a:t>:  includes rare </a:t>
            </a:r>
            <a:r>
              <a:rPr lang="en-US" dirty="0"/>
              <a:t>books, maps, posters, </a:t>
            </a:r>
            <a:r>
              <a:rPr lang="en-US" dirty="0" smtClean="0"/>
              <a:t>literary manuscripts and authors’ papers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97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S.T. Coleridge 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hlinkClick r:id="rId3"/>
              </a:rPr>
              <a:t>Notebooks</a:t>
            </a:r>
            <a:r>
              <a:rPr lang="en-US" sz="3200" dirty="0" smtClean="0"/>
              <a:t> </a:t>
            </a:r>
            <a:r>
              <a:rPr lang="mr-IN" sz="3200" dirty="0" smtClean="0"/>
              <a:t>–</a:t>
            </a:r>
            <a:r>
              <a:rPr lang="en-US" sz="3200" dirty="0" smtClean="0"/>
              <a:t> </a:t>
            </a:r>
            <a:r>
              <a:rPr lang="en-US" sz="2800" dirty="0" smtClean="0"/>
              <a:t>flycatcher notebooks</a:t>
            </a:r>
          </a:p>
          <a:p>
            <a:endParaRPr lang="en-US" sz="2800" dirty="0">
              <a:hlinkClick r:id="rId3"/>
            </a:endParaRPr>
          </a:p>
          <a:p>
            <a:r>
              <a:rPr lang="en-US" sz="3200" dirty="0" smtClean="0">
                <a:hlinkClick r:id="rId3"/>
              </a:rPr>
              <a:t>Correspondence</a:t>
            </a:r>
            <a:r>
              <a:rPr lang="en-US" sz="3200" dirty="0" smtClean="0"/>
              <a:t> </a:t>
            </a:r>
            <a:r>
              <a:rPr lang="mr-IN" sz="3200" dirty="0" smtClean="0"/>
              <a:t>–</a:t>
            </a:r>
            <a:r>
              <a:rPr lang="en-US" sz="3200" dirty="0" smtClean="0"/>
              <a:t> </a:t>
            </a:r>
            <a:r>
              <a:rPr lang="en-US" sz="2800" dirty="0" smtClean="0"/>
              <a:t>3 </a:t>
            </a:r>
            <a:r>
              <a:rPr lang="en-US" sz="2800" dirty="0"/>
              <a:t>unpublished letters from </a:t>
            </a:r>
            <a:r>
              <a:rPr lang="en-US" sz="2800" dirty="0" err="1" smtClean="0"/>
              <a:t>J.H.Green</a:t>
            </a:r>
            <a:endParaRPr lang="en-US" sz="2800" dirty="0"/>
          </a:p>
          <a:p>
            <a:endParaRPr lang="en-US" sz="2800" dirty="0"/>
          </a:p>
          <a:p>
            <a:r>
              <a:rPr lang="en-US" sz="3200" dirty="0"/>
              <a:t>Manuscripts </a:t>
            </a:r>
            <a:r>
              <a:rPr lang="mr-IN" sz="3200" dirty="0"/>
              <a:t>–</a:t>
            </a:r>
            <a:r>
              <a:rPr lang="en-US" sz="3200" dirty="0"/>
              <a:t> </a:t>
            </a:r>
            <a:r>
              <a:rPr lang="en-US" sz="2800" i="1" dirty="0" err="1" smtClean="0"/>
              <a:t>Christabel</a:t>
            </a:r>
            <a:endParaRPr lang="en-US" sz="2800" dirty="0" smtClean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4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STC </a:t>
            </a:r>
            <a:r>
              <a:rPr lang="mr-IN" dirty="0" smtClean="0"/>
              <a:t>–</a:t>
            </a:r>
            <a:r>
              <a:rPr lang="en-US" i="1" dirty="0" err="1" smtClean="0"/>
              <a:t>Christabel</a:t>
            </a:r>
            <a:r>
              <a:rPr lang="en-US" i="1" dirty="0" smtClean="0"/>
              <a:t> </a:t>
            </a:r>
            <a:r>
              <a:rPr lang="en-US" dirty="0" smtClean="0"/>
              <a:t>Manuscript</a:t>
            </a:r>
            <a:endParaRPr lang="en-US" dirty="0"/>
          </a:p>
        </p:txBody>
      </p:sp>
      <p:pic>
        <p:nvPicPr>
          <p:cNvPr id="4" name="Content Placeholder 3" descr="Christabel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0" b="65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37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Rare </a:t>
            </a:r>
            <a:r>
              <a:rPr lang="en-US" dirty="0" err="1" smtClean="0"/>
              <a:t>BooK</a:t>
            </a:r>
            <a:r>
              <a:rPr lang="en-US" dirty="0" smtClean="0"/>
              <a:t> Collections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Rare Books </a:t>
            </a:r>
            <a:endParaRPr lang="en-CA" sz="3200" dirty="0"/>
          </a:p>
          <a:p>
            <a:pPr lvl="1"/>
            <a:r>
              <a:rPr lang="en-US" sz="3000" dirty="0" smtClean="0">
                <a:hlinkClick r:id="rId3"/>
              </a:rPr>
              <a:t>Literary Annuals</a:t>
            </a:r>
            <a:endParaRPr lang="en-US" sz="3000" dirty="0" smtClean="0"/>
          </a:p>
          <a:p>
            <a:pPr lvl="1"/>
            <a:r>
              <a:rPr lang="en-US" sz="3000" dirty="0" smtClean="0">
                <a:hlinkClick r:id="rId4"/>
              </a:rPr>
              <a:t>William Blake</a:t>
            </a:r>
            <a:endParaRPr lang="en-US" sz="3000" dirty="0" smtClean="0"/>
          </a:p>
          <a:p>
            <a:pPr lvl="1"/>
            <a:r>
              <a:rPr lang="en-US" sz="3000" dirty="0" smtClean="0">
                <a:hlinkClick r:id="rId5"/>
              </a:rPr>
              <a:t>Virginia Woolf</a:t>
            </a:r>
            <a:endParaRPr lang="en-US" sz="3000" dirty="0" smtClean="0"/>
          </a:p>
          <a:p>
            <a:pPr lvl="1"/>
            <a:r>
              <a:rPr lang="en-US" sz="3000" i="1" dirty="0" smtClean="0"/>
              <a:t>See our </a:t>
            </a:r>
            <a:r>
              <a:rPr lang="en-US" sz="3000" i="1" dirty="0" smtClean="0">
                <a:hlinkClick r:id="rId6"/>
              </a:rPr>
              <a:t>Special Collections webpage</a:t>
            </a:r>
            <a:endParaRPr lang="en-US" sz="3000" i="1" dirty="0"/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7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CA" dirty="0" smtClean="0"/>
              <a:t>Thank you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Roma Kail</a:t>
            </a:r>
            <a:br>
              <a:rPr lang="en-US" sz="2800" b="1" dirty="0"/>
            </a:br>
            <a:r>
              <a:rPr lang="en-US" sz="2800" b="1" dirty="0"/>
              <a:t>r.kail@utoronto.ca</a:t>
            </a:r>
            <a:endParaRPr lang="en-CA" sz="2800" b="1" dirty="0"/>
          </a:p>
          <a:p>
            <a:endParaRPr lang="en-CA" sz="2800" b="1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7" b="7247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idx="17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r="22920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" b="25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14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Archives as records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1656" y="1917575"/>
            <a:ext cx="8001000" cy="4025900"/>
          </a:xfrm>
        </p:spPr>
        <p:txBody>
          <a:bodyPr>
            <a:normAutofit fontScale="85000" lnSpcReduction="20000"/>
          </a:bodyPr>
          <a:lstStyle/>
          <a:p>
            <a:r>
              <a:rPr lang="en-CA" sz="3800" dirty="0" smtClean="0"/>
              <a:t>created in </a:t>
            </a:r>
            <a:r>
              <a:rPr lang="en-CA" sz="3800" dirty="0"/>
              <a:t>the conduct of </a:t>
            </a:r>
            <a:r>
              <a:rPr lang="en-CA" sz="3800" dirty="0" smtClean="0"/>
              <a:t>affairs </a:t>
            </a:r>
          </a:p>
          <a:p>
            <a:r>
              <a:rPr lang="en-CA" sz="3800" dirty="0" smtClean="0"/>
              <a:t>residue of their </a:t>
            </a:r>
            <a:r>
              <a:rPr lang="en-CA" sz="3800" b="1" dirty="0" smtClean="0"/>
              <a:t>creator(s)</a:t>
            </a:r>
            <a:r>
              <a:rPr lang="en-CA" sz="3800" dirty="0" smtClean="0"/>
              <a:t> </a:t>
            </a:r>
            <a:r>
              <a:rPr lang="en-CA" sz="3800" b="1" dirty="0" smtClean="0"/>
              <a:t>functions</a:t>
            </a:r>
            <a:r>
              <a:rPr lang="en-CA" sz="3800" dirty="0" smtClean="0"/>
              <a:t> or activities</a:t>
            </a:r>
          </a:p>
          <a:p>
            <a:r>
              <a:rPr lang="en-CA" sz="3800" dirty="0"/>
              <a:t>deemed to have enduring value: information, evidence, legal, historical</a:t>
            </a:r>
          </a:p>
          <a:p>
            <a:pPr marL="0" indent="0" algn="r">
              <a:buNone/>
            </a:pPr>
            <a:endParaRPr lang="en-CA" sz="2800" dirty="0"/>
          </a:p>
          <a:p>
            <a:pPr marL="0" indent="0" algn="r">
              <a:buNone/>
            </a:pPr>
            <a:r>
              <a:rPr lang="en-CA" sz="2800" dirty="0"/>
              <a:t>SAA </a:t>
            </a:r>
            <a:r>
              <a:rPr lang="en-CA" sz="2800" i="1" dirty="0"/>
              <a:t>Glossary</a:t>
            </a:r>
          </a:p>
        </p:txBody>
      </p:sp>
    </p:spTree>
    <p:extLst>
      <p:ext uri="{BB962C8B-B14F-4D97-AF65-F5344CB8AC3E}">
        <p14:creationId xmlns:p14="http://schemas.microsoft.com/office/powerpoint/2010/main" val="101963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Archives as 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sz="3600" dirty="0" smtClean="0"/>
              <a:t>An Institutional Archives: a division </a:t>
            </a:r>
            <a:r>
              <a:rPr lang="en-CA" sz="3500" dirty="0" smtClean="0"/>
              <a:t>responsible </a:t>
            </a:r>
            <a:r>
              <a:rPr lang="en-CA" sz="3500" dirty="0"/>
              <a:t>for maintaining the organization's records of enduring </a:t>
            </a:r>
            <a:r>
              <a:rPr lang="en-CA" sz="3500" dirty="0" smtClean="0"/>
              <a:t>value</a:t>
            </a:r>
            <a:endParaRPr lang="en-CA" sz="3500" dirty="0"/>
          </a:p>
          <a:p>
            <a:endParaRPr lang="en-CA" sz="3500" dirty="0" smtClean="0"/>
          </a:p>
          <a:p>
            <a:r>
              <a:rPr lang="en-CA" sz="3500" dirty="0" smtClean="0"/>
              <a:t>A Collecting Archives: an organization that </a:t>
            </a:r>
            <a:r>
              <a:rPr lang="en-CA" sz="3500" dirty="0"/>
              <a:t>collects </a:t>
            </a:r>
            <a:r>
              <a:rPr lang="en-CA" sz="3500" dirty="0" smtClean="0"/>
              <a:t>records </a:t>
            </a:r>
            <a:r>
              <a:rPr lang="en-CA" sz="3500" dirty="0"/>
              <a:t>of individuals, families, or other </a:t>
            </a:r>
            <a:r>
              <a:rPr lang="en-CA" sz="3500" dirty="0" smtClean="0"/>
              <a:t>organizations</a:t>
            </a:r>
          </a:p>
          <a:p>
            <a:pPr marL="0" indent="0" algn="r">
              <a:buNone/>
            </a:pPr>
            <a:r>
              <a:rPr lang="en-CA" sz="2800" dirty="0" smtClean="0"/>
              <a:t>SAA </a:t>
            </a:r>
            <a:r>
              <a:rPr lang="en-CA" sz="2800" i="1" dirty="0"/>
              <a:t>Glossary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8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Jay MacPherson </a:t>
            </a:r>
            <a:r>
              <a:rPr lang="en-US" dirty="0" err="1" smtClean="0"/>
              <a:t>Fonds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1118" y="2163375"/>
            <a:ext cx="9603275" cy="3450613"/>
          </a:xfrm>
        </p:spPr>
        <p:txBody>
          <a:bodyPr/>
          <a:lstStyle/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Boat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54" y="1594540"/>
            <a:ext cx="9798596" cy="50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1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Jay MacPherson </a:t>
            </a:r>
            <a:r>
              <a:rPr lang="en-US" dirty="0" err="1" smtClean="0"/>
              <a:t>Fonds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1118" y="2163375"/>
            <a:ext cx="9603275" cy="3450613"/>
          </a:xfrm>
        </p:spPr>
        <p:txBody>
          <a:bodyPr/>
          <a:lstStyle/>
          <a:p>
            <a:r>
              <a:rPr lang="en-US" sz="2800" dirty="0" smtClean="0">
                <a:hlinkClick r:id="rId3"/>
              </a:rPr>
              <a:t>Jay Macpherson Finding Aid</a:t>
            </a:r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9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Description</a:t>
            </a:r>
            <a:endParaRPr lang="en-US" dirty="0"/>
          </a:p>
        </p:txBody>
      </p:sp>
      <p:pic>
        <p:nvPicPr>
          <p:cNvPr id="4" name="Content Placeholder 3" descr="hierarchy-roma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63" r="-51763"/>
          <a:stretch>
            <a:fillRect/>
          </a:stretch>
        </p:blipFill>
        <p:spPr>
          <a:xfrm>
            <a:off x="2214034" y="1417639"/>
            <a:ext cx="8001000" cy="4428067"/>
          </a:xfrm>
        </p:spPr>
      </p:pic>
    </p:spTree>
    <p:extLst>
      <p:ext uri="{BB962C8B-B14F-4D97-AF65-F5344CB8AC3E}">
        <p14:creationId xmlns:p14="http://schemas.microsoft.com/office/powerpoint/2010/main" val="297909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A FINDING AID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213" y="1935892"/>
            <a:ext cx="7329487" cy="3993421"/>
          </a:xfrm>
        </p:spPr>
        <p:txBody>
          <a:bodyPr>
            <a:normAutofit fontScale="77500" lnSpcReduction="20000"/>
          </a:bodyPr>
          <a:lstStyle/>
          <a:p>
            <a:r>
              <a:rPr lang="en-US" sz="2600" b="1" dirty="0" smtClean="0">
                <a:solidFill>
                  <a:srgbClr val="0070C0"/>
                </a:solidFill>
                <a:cs typeface="Arial" pitchFamily="34" charset="0"/>
              </a:rPr>
              <a:t>FONDS</a:t>
            </a:r>
            <a:r>
              <a:rPr lang="en-US" sz="26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cs typeface="Arial" pitchFamily="34" charset="0"/>
              </a:rPr>
              <a:t>- </a:t>
            </a:r>
            <a:r>
              <a:rPr lang="en-US" sz="2600" b="1" dirty="0">
                <a:solidFill>
                  <a:srgbClr val="FF0000"/>
                </a:solidFill>
                <a:cs typeface="Arial" pitchFamily="34" charset="0"/>
              </a:rPr>
              <a:t>HELEN KEMP FRYE FONDS </a:t>
            </a:r>
          </a:p>
          <a:p>
            <a:pPr lvl="1"/>
            <a:r>
              <a:rPr lang="en-US" sz="2600" b="1" dirty="0" smtClean="0">
                <a:solidFill>
                  <a:srgbClr val="0070C0"/>
                </a:solidFill>
                <a:cs typeface="Arial" pitchFamily="34" charset="0"/>
              </a:rPr>
              <a:t>SERIES NUMBER/NAME </a:t>
            </a:r>
          </a:p>
          <a:p>
            <a:pPr marL="1828800" lvl="4" indent="0">
              <a:buNone/>
            </a:pPr>
            <a:r>
              <a:rPr lang="en-US" sz="2600" b="1" dirty="0">
                <a:solidFill>
                  <a:srgbClr val="000000"/>
                </a:solidFill>
                <a:cs typeface="Arial" pitchFamily="34" charset="0"/>
              </a:rPr>
              <a:t>1. </a:t>
            </a:r>
            <a:r>
              <a:rPr lang="en-US" sz="2600" b="1" dirty="0">
                <a:solidFill>
                  <a:srgbClr val="FF0000"/>
                </a:solidFill>
                <a:cs typeface="Arial" pitchFamily="34" charset="0"/>
              </a:rPr>
              <a:t>CORRESPONDENCE</a:t>
            </a:r>
          </a:p>
          <a:p>
            <a:pPr lvl="2"/>
            <a:r>
              <a:rPr lang="en-US" sz="2600" b="1" dirty="0" smtClean="0">
                <a:solidFill>
                  <a:srgbClr val="0070C0"/>
                </a:solidFill>
                <a:cs typeface="Arial" pitchFamily="34" charset="0"/>
              </a:rPr>
              <a:t>SUB-SERIES NUMBER/NAME </a:t>
            </a:r>
            <a:endParaRPr lang="en-US" sz="2600" dirty="0">
              <a:solidFill>
                <a:srgbClr val="000000"/>
              </a:solidFill>
              <a:cs typeface="Arial" pitchFamily="34" charset="0"/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000000"/>
                </a:solidFill>
                <a:cs typeface="Arial" pitchFamily="34" charset="0"/>
              </a:rPr>
              <a:t>		</a:t>
            </a:r>
            <a:r>
              <a:rPr lang="en-US" sz="2600" b="1" dirty="0" smtClean="0">
                <a:solidFill>
                  <a:srgbClr val="000000"/>
                </a:solidFill>
                <a:cs typeface="Arial" pitchFamily="34" charset="0"/>
              </a:rPr>
              <a:t>1.1. </a:t>
            </a:r>
            <a:r>
              <a:rPr lang="en-US" sz="2600" b="1" dirty="0" smtClean="0">
                <a:solidFill>
                  <a:srgbClr val="FF0000"/>
                </a:solidFill>
                <a:cs typeface="Arial" pitchFamily="34" charset="0"/>
              </a:rPr>
              <a:t>GENERAL CORRESPONDENCE</a:t>
            </a:r>
          </a:p>
          <a:p>
            <a:pPr lvl="3"/>
            <a:r>
              <a:rPr lang="en-US" sz="2600" b="1" dirty="0" smtClean="0">
                <a:solidFill>
                  <a:srgbClr val="0070C0"/>
                </a:solidFill>
                <a:cs typeface="Arial" pitchFamily="34" charset="0"/>
              </a:rPr>
              <a:t>BOX NUMBER /FILE NUMBER/NAME</a:t>
            </a:r>
            <a:r>
              <a:rPr lang="en-US" sz="2600" dirty="0" smtClean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sz="2600" dirty="0" smtClean="0">
                <a:solidFill>
                  <a:srgbClr val="000000"/>
                </a:solidFill>
                <a:cs typeface="Arial" pitchFamily="34" charset="0"/>
              </a:rPr>
              <a:t>-  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cs typeface="Arial" pitchFamily="34" charset="0"/>
              </a:rPr>
              <a:t>	</a:t>
            </a:r>
            <a:r>
              <a:rPr lang="en-US" sz="2600" dirty="0" smtClean="0">
                <a:solidFill>
                  <a:srgbClr val="000000"/>
                </a:solidFill>
                <a:cs typeface="Arial" pitchFamily="34" charset="0"/>
              </a:rPr>
              <a:t>	</a:t>
            </a:r>
            <a:r>
              <a:rPr lang="en-US" sz="2600" b="1" dirty="0" smtClean="0">
                <a:solidFill>
                  <a:srgbClr val="000000"/>
                </a:solidFill>
                <a:cs typeface="Arial" pitchFamily="34" charset="0"/>
              </a:rPr>
              <a:t>1991- Box </a:t>
            </a:r>
            <a:r>
              <a:rPr lang="en-US" sz="2600" b="1" dirty="0">
                <a:solidFill>
                  <a:srgbClr val="000000"/>
                </a:solidFill>
                <a:cs typeface="Arial" pitchFamily="34" charset="0"/>
              </a:rPr>
              <a:t>3, File </a:t>
            </a:r>
            <a:r>
              <a:rPr lang="en-US" sz="2600" b="1" dirty="0" smtClean="0">
                <a:solidFill>
                  <a:srgbClr val="000000"/>
                </a:solidFill>
                <a:cs typeface="Arial" pitchFamily="34" charset="0"/>
              </a:rPr>
              <a:t>1 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0000"/>
                </a:solidFill>
                <a:cs typeface="Arial" pitchFamily="34" charset="0"/>
              </a:rPr>
              <a:t>	</a:t>
            </a:r>
            <a:r>
              <a:rPr lang="en-US" sz="2600" dirty="0" smtClean="0">
                <a:solidFill>
                  <a:srgbClr val="000000"/>
                </a:solidFill>
                <a:cs typeface="Arial" pitchFamily="34" charset="0"/>
              </a:rPr>
              <a:t>	</a:t>
            </a:r>
            <a:r>
              <a:rPr lang="en-US" sz="2600" b="1" dirty="0" smtClean="0">
                <a:solidFill>
                  <a:srgbClr val="FF0000"/>
                </a:solidFill>
                <a:cs typeface="Arial" pitchFamily="34" charset="0"/>
              </a:rPr>
              <a:t>38 LETTERS FROM 	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FF0000"/>
                </a:solidFill>
                <a:cs typeface="Arial" pitchFamily="34" charset="0"/>
              </a:rPr>
              <a:t>	</a:t>
            </a:r>
            <a:r>
              <a:rPr lang="en-US" sz="2600" b="1" dirty="0" smtClean="0">
                <a:solidFill>
                  <a:srgbClr val="FF0000"/>
                </a:solidFill>
                <a:cs typeface="Arial" pitchFamily="34" charset="0"/>
              </a:rPr>
              <a:t>	ELIZABETH FRASER TO NORTHROP 		FRYE – 1936</a:t>
            </a:r>
          </a:p>
          <a:p>
            <a:pPr marL="457200" lvl="1" indent="0">
              <a:buNone/>
            </a:pPr>
            <a:endParaRPr lang="en-US" sz="2900" dirty="0">
              <a:solidFill>
                <a:srgbClr val="FF0000"/>
              </a:solidFill>
              <a:cs typeface="Arial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  <a:cs typeface="Arial" pitchFamily="34" charset="0"/>
            </a:endParaRPr>
          </a:p>
          <a:p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Tx/>
              <a:buSzTx/>
              <a:buNone/>
              <a:defRPr/>
            </a:pPr>
            <a:endParaRPr lang="en-US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Tx/>
              <a:buSzTx/>
              <a:buNone/>
              <a:defRPr/>
            </a:pP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91" y="222422"/>
            <a:ext cx="4114462" cy="5243923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>
          <a:xfrm>
            <a:off x="8572501" y="2100263"/>
            <a:ext cx="471487" cy="3200400"/>
          </a:xfrm>
          <a:prstGeom prst="leftBrace">
            <a:avLst>
              <a:gd name="adj1" fmla="val 25000"/>
              <a:gd name="adj2" fmla="val 22225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>
              <a:ln w="28575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820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Jay MacPherson </a:t>
            </a:r>
            <a:r>
              <a:rPr lang="en-US" dirty="0" err="1" smtClean="0"/>
              <a:t>Fonds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1118" y="2163375"/>
            <a:ext cx="9603275" cy="3450613"/>
          </a:xfrm>
        </p:spPr>
        <p:txBody>
          <a:bodyPr/>
          <a:lstStyle/>
          <a:p>
            <a:r>
              <a:rPr lang="en-US" sz="2800" dirty="0" smtClean="0">
                <a:hlinkClick r:id="rId3"/>
              </a:rPr>
              <a:t>Jay Macpherson Finding Aid</a:t>
            </a:r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0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1557</TotalTime>
  <Words>938</Words>
  <Application>Microsoft Office PowerPoint</Application>
  <PresentationFormat>Widescreen</PresentationFormat>
  <Paragraphs>160</Paragraphs>
  <Slides>23</Slides>
  <Notes>19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MS PGothic</vt:lpstr>
      <vt:lpstr>Arial</vt:lpstr>
      <vt:lpstr>Calibri</vt:lpstr>
      <vt:lpstr>Courier New</vt:lpstr>
      <vt:lpstr>Gill Sans MT</vt:lpstr>
      <vt:lpstr>Mangal</vt:lpstr>
      <vt:lpstr>Times New Roman</vt:lpstr>
      <vt:lpstr>Gallery</vt:lpstr>
      <vt:lpstr>ARCHIVES AND Special collections  </vt:lpstr>
      <vt:lpstr>Archives and Special Collections</vt:lpstr>
      <vt:lpstr>Archives as records</vt:lpstr>
      <vt:lpstr>Archives as Place</vt:lpstr>
      <vt:lpstr>Jay MacPherson Fonds</vt:lpstr>
      <vt:lpstr>Jay MacPherson Fonds</vt:lpstr>
      <vt:lpstr>Hierarchical Description</vt:lpstr>
      <vt:lpstr>HOW TO USE A FINDING AID</vt:lpstr>
      <vt:lpstr>Jay MacPherson Fonds</vt:lpstr>
      <vt:lpstr>Archival literacy</vt:lpstr>
      <vt:lpstr>Libraries and Archives: Differences</vt:lpstr>
      <vt:lpstr>Why use an Archive?</vt:lpstr>
      <vt:lpstr> Finding a Relevant Archive</vt:lpstr>
      <vt:lpstr>ACCESS TOOLS Finding Archives and their Finding Aids</vt:lpstr>
      <vt:lpstr>Contact the Archivist</vt:lpstr>
      <vt:lpstr>Helpful Links</vt:lpstr>
      <vt:lpstr>Archival Associations</vt:lpstr>
      <vt:lpstr>Rare Books</vt:lpstr>
      <vt:lpstr>Annotated books or Marginalia</vt:lpstr>
      <vt:lpstr>S.T. Coleridge Collection</vt:lpstr>
      <vt:lpstr>STC –Christabel Manuscript</vt:lpstr>
      <vt:lpstr>Rare BooK Collections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 Kail</dc:creator>
  <cp:lastModifiedBy>Agatha Barc</cp:lastModifiedBy>
  <cp:revision>128</cp:revision>
  <cp:lastPrinted>2017-10-04T02:40:55Z</cp:lastPrinted>
  <dcterms:created xsi:type="dcterms:W3CDTF">2017-09-29T19:55:11Z</dcterms:created>
  <dcterms:modified xsi:type="dcterms:W3CDTF">2018-05-09T12:52:12Z</dcterms:modified>
</cp:coreProperties>
</file>